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22"/>
  </p:notesMasterIdLst>
  <p:handoutMasterIdLst>
    <p:handoutMasterId r:id="rId23"/>
  </p:handoutMasterIdLst>
  <p:sldIdLst>
    <p:sldId id="261" r:id="rId6"/>
    <p:sldId id="262" r:id="rId7"/>
    <p:sldId id="267" r:id="rId8"/>
    <p:sldId id="263" r:id="rId9"/>
    <p:sldId id="268" r:id="rId10"/>
    <p:sldId id="266" r:id="rId11"/>
    <p:sldId id="271" r:id="rId12"/>
    <p:sldId id="270" r:id="rId13"/>
    <p:sldId id="272" r:id="rId14"/>
    <p:sldId id="273" r:id="rId15"/>
    <p:sldId id="274" r:id="rId16"/>
    <p:sldId id="275" r:id="rId17"/>
    <p:sldId id="276" r:id="rId18"/>
    <p:sldId id="280" r:id="rId19"/>
    <p:sldId id="281" r:id="rId20"/>
    <p:sldId id="282" r:id="rId21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  <p14:sldId id="262"/>
            <p14:sldId id="267"/>
          </p14:sldIdLst>
        </p14:section>
        <p14:section name="EXTRAS" id="{931BC854-6397-194B-8BA4-F30C6897EFB4}">
          <p14:sldIdLst>
            <p14:sldId id="263"/>
            <p14:sldId id="268"/>
            <p14:sldId id="266"/>
            <p14:sldId id="271"/>
            <p14:sldId id="270"/>
            <p14:sldId id="272"/>
            <p14:sldId id="273"/>
            <p14:sldId id="274"/>
            <p14:sldId id="275"/>
            <p14:sldId id="276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86452" autoAdjust="0"/>
  </p:normalViewPr>
  <p:slideViewPr>
    <p:cSldViewPr>
      <p:cViewPr varScale="1">
        <p:scale>
          <a:sx n="44" d="100"/>
          <a:sy n="44" d="100"/>
        </p:scale>
        <p:origin x="499" y="2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008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/>
              </a:solidFill>
              <a:latin typeface="Franklin Gothic Demi" panose="020B0603020102020204" pitchFamily="34" charset="0"/>
              <a:ea typeface="Archivo" charset="0"/>
              <a:cs typeface="Archivo" charset="0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Breakdown of work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096-0149-B757-CFEBCACA141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096-0149-B757-CFEBCACA141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096-0149-B757-CFEBCACA1413}"/>
              </c:ext>
            </c:extLst>
          </c:dPt>
          <c:dLbls>
            <c:dLbl>
              <c:idx val="0"/>
              <c:layout>
                <c:manualLayout>
                  <c:x val="0.19122925618326303"/>
                  <c:y val="-9.4076881447679173E-3"/>
                </c:manualLayout>
              </c:layout>
              <c:tx>
                <c:rich>
                  <a:bodyPr/>
                  <a:lstStyle/>
                  <a:p>
                    <a:fld id="{A4970440-A10C-4633-84B6-6E3991CC3B87}" type="CATEGORYNAME">
                      <a:rPr lang="en-US" sz="3000" baseline="0"/>
                      <a:pPr/>
                      <a:t>[CATEGORY NAME]</a:t>
                    </a:fld>
                    <a:r>
                      <a:rPr lang="en-US" sz="3000" baseline="0" dirty="0"/>
                      <a:t>
</a:t>
                    </a:r>
                    <a:fld id="{740A7FD3-4EC9-4F03-B29D-8255043768B4}" type="PERCENTAGE">
                      <a:rPr lang="en-US" sz="3000" baseline="0"/>
                      <a:pPr/>
                      <a:t>[PERCENTAGE]</a:t>
                    </a:fld>
                    <a:endParaRPr lang="en-US" sz="3000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096-0149-B757-CFEBCACA1413}"/>
                </c:ext>
              </c:extLst>
            </c:dLbl>
            <c:dLbl>
              <c:idx val="1"/>
              <c:layout>
                <c:manualLayout>
                  <c:x val="8.058947224866074E-2"/>
                  <c:y val="0.1384274112730137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200" b="0" i="0" u="none" strike="noStrike" kern="1200" baseline="0">
                      <a:solidFill>
                        <a:schemeClr val="tx1"/>
                      </a:solidFill>
                      <a:latin typeface="Franklin Gothic Demi" panose="020B0603020102020204" pitchFamily="34" charset="0"/>
                      <a:ea typeface="Archivo" charset="0"/>
                      <a:cs typeface="Archivo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096-0149-B757-CFEBCACA1413}"/>
                </c:ext>
              </c:extLst>
            </c:dLbl>
            <c:dLbl>
              <c:idx val="2"/>
              <c:layout>
                <c:manualLayout>
                  <c:x val="-2.1378269617706239E-2"/>
                  <c:y val="-0.20764101108625679"/>
                </c:manualLayout>
              </c:layout>
              <c:tx>
                <c:rich>
                  <a:bodyPr/>
                  <a:lstStyle/>
                  <a:p>
                    <a:fld id="{49F26885-E8AC-4236-883F-54F50FBE54E8}" type="CATEGORYNAME">
                      <a:rPr lang="en-US" sz="3000" baseline="0"/>
                      <a:pPr/>
                      <a:t>[CATEGORY NAME]</a:t>
                    </a:fld>
                    <a:r>
                      <a:rPr lang="en-US" sz="3000" baseline="0" dirty="0"/>
                      <a:t>
50%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198205305902009"/>
                      <c:h val="0.1283556821483985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096-0149-B757-CFEBCACA141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Franklin Gothic Demi" panose="020B0603020102020204" pitchFamily="34" charset="0"/>
                    <a:ea typeface="Archivo" charset="0"/>
                    <a:cs typeface="Archivo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Testing</c:v>
                </c:pt>
                <c:pt idx="1">
                  <c:v>Design</c:v>
                </c:pt>
                <c:pt idx="2">
                  <c:v>Documentation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0.2</c:v>
                </c:pt>
                <c:pt idx="1">
                  <c:v>0.3</c:v>
                </c:pt>
                <c:pt idx="2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096-0149-B757-CFEBCACA1413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0" i="0">
          <a:solidFill>
            <a:schemeClr val="tx1"/>
          </a:solidFill>
          <a:latin typeface="Franklin Gothic Demi" panose="020B0603020102020204" pitchFamily="34" charset="0"/>
          <a:ea typeface="Archivo" charset="0"/>
          <a:cs typeface="Archivo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29.04.2020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29.04.2020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248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968" y="4927517"/>
            <a:ext cx="5518906" cy="3525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39027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39" y="4913960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/>
              <a:t>CLICK TO edit SUBHEAD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152422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2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131171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1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1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030225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7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  <p:sldLayoutId id="214748434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mindworks.shoutwiki.com/wiki/Park-It-CdA:_Garage_Sensor_System_over_a_Mesh_Network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6841" y="1490440"/>
            <a:ext cx="10297144" cy="134652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49994" y="3124994"/>
            <a:ext cx="10303991" cy="1800200"/>
          </a:xfrm>
        </p:spPr>
        <p:txBody>
          <a:bodyPr/>
          <a:lstStyle/>
          <a:p>
            <a:r>
              <a:rPr lang="en-US" dirty="0"/>
              <a:t>A Garage sensor system over a mesh network</a:t>
            </a: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3281C2C4-0F49-4835-A564-D79BFAFCA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587" y="4191794"/>
            <a:ext cx="14732001" cy="110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8BD17-D9A5-473F-B0C0-733AC0BB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9223940" cy="1218282"/>
          </a:xfrm>
        </p:spPr>
        <p:txBody>
          <a:bodyPr/>
          <a:lstStyle/>
          <a:p>
            <a:r>
              <a:rPr lang="en-US" dirty="0"/>
              <a:t>The Enclosure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CFC2F-58AA-4967-BF19-DD67A7ABAB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Designing and 3d printing</a:t>
            </a: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8680A853-8F5A-44A3-AB21-FAFD8A60C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77" y="5487194"/>
            <a:ext cx="7783751" cy="4437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2ACAF4-41BD-470E-899E-1FD0425A11E9}"/>
              </a:ext>
            </a:extLst>
          </p:cNvPr>
          <p:cNvSpPr txBox="1"/>
          <p:nvPr/>
        </p:nvSpPr>
        <p:spPr>
          <a:xfrm>
            <a:off x="1677194" y="10135394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enclosure design, created in Fusion360</a:t>
            </a:r>
          </a:p>
        </p:txBody>
      </p:sp>
      <p:pic>
        <p:nvPicPr>
          <p:cNvPr id="9" name="Picture 8" descr="A close up of electronics&#10;&#10;Description automatically generated">
            <a:extLst>
              <a:ext uri="{FF2B5EF4-FFF2-40B4-BE49-F238E27FC236}">
                <a16:creationId xmlns:a16="http://schemas.microsoft.com/office/drawing/2014/main" id="{0897050B-8A0A-44DE-8081-003DA24816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629" y="3940714"/>
            <a:ext cx="10143765" cy="7607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759C51-71F6-4350-A2C4-5DD0F33CBE1D}"/>
              </a:ext>
            </a:extLst>
          </p:cNvPr>
          <p:cNvSpPr txBox="1"/>
          <p:nvPr/>
        </p:nvSpPr>
        <p:spPr>
          <a:xfrm>
            <a:off x="13945394" y="1021238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assembly of working prototype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DC04DF-11A3-4DBE-8745-314CA01DDC51}"/>
              </a:ext>
            </a:extLst>
          </p:cNvPr>
          <p:cNvCxnSpPr/>
          <p:nvPr/>
        </p:nvCxnSpPr>
        <p:spPr>
          <a:xfrm flipH="1" flipV="1">
            <a:off x="13716794" y="4267994"/>
            <a:ext cx="358140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F63942-BB34-424B-873E-A20D8E3F35ED}"/>
              </a:ext>
            </a:extLst>
          </p:cNvPr>
          <p:cNvCxnSpPr/>
          <p:nvPr/>
        </p:nvCxnSpPr>
        <p:spPr>
          <a:xfrm flipH="1" flipV="1">
            <a:off x="12564629" y="6630194"/>
            <a:ext cx="4308685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A7DFEB-E4B9-4322-80DA-121F15F512CD}"/>
              </a:ext>
            </a:extLst>
          </p:cNvPr>
          <p:cNvCxnSpPr/>
          <p:nvPr/>
        </p:nvCxnSpPr>
        <p:spPr>
          <a:xfrm flipV="1">
            <a:off x="19888994" y="7315994"/>
            <a:ext cx="30480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01B540-D4BE-4B16-9E31-E8619DB08A6D}"/>
              </a:ext>
            </a:extLst>
          </p:cNvPr>
          <p:cNvSpPr txBox="1"/>
          <p:nvPr/>
        </p:nvSpPr>
        <p:spPr>
          <a:xfrm>
            <a:off x="11810731" y="3466502"/>
            <a:ext cx="3695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Copper PIR limiter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2782E0-A21F-48DD-BF8C-E61EB940FEA5}"/>
              </a:ext>
            </a:extLst>
          </p:cNvPr>
          <p:cNvSpPr txBox="1"/>
          <p:nvPr/>
        </p:nvSpPr>
        <p:spPr>
          <a:xfrm>
            <a:off x="11130634" y="6002228"/>
            <a:ext cx="2666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LED diffuser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7963E0-059F-4F85-B126-F0B45EFE9155}"/>
              </a:ext>
            </a:extLst>
          </p:cNvPr>
          <p:cNvSpPr txBox="1"/>
          <p:nvPr/>
        </p:nvSpPr>
        <p:spPr>
          <a:xfrm>
            <a:off x="20687129" y="5457211"/>
            <a:ext cx="35062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Access to CPU and </a:t>
            </a:r>
            <a:r>
              <a:rPr lang="en-US" sz="3600" dirty="0" err="1"/>
              <a:t>Lipo</a:t>
            </a:r>
            <a:r>
              <a:rPr lang="en-US" sz="3600" dirty="0"/>
              <a:t> Underneath</a:t>
            </a:r>
          </a:p>
        </p:txBody>
      </p:sp>
    </p:spTree>
    <p:extLst>
      <p:ext uri="{BB962C8B-B14F-4D97-AF65-F5344CB8AC3E}">
        <p14:creationId xmlns:p14="http://schemas.microsoft.com/office/powerpoint/2010/main" val="37632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04F5C-8405-4CC7-83F6-B24B8149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Trials and lessons learned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5C1A4-235C-4D11-A5E6-8BFF7EA54B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Sensors and enclosure</a:t>
            </a:r>
          </a:p>
        </p:txBody>
      </p:sp>
    </p:spTree>
    <p:extLst>
      <p:ext uri="{BB962C8B-B14F-4D97-AF65-F5344CB8AC3E}">
        <p14:creationId xmlns:p14="http://schemas.microsoft.com/office/powerpoint/2010/main" val="289123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Nikolai mesh networking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2972594" y="5487194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Font 48 for headlines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679D-F585-40A7-8FE6-53BD088F7FC9}"/>
              </a:ext>
            </a:extLst>
          </p:cNvPr>
          <p:cNvSpPr txBox="1"/>
          <p:nvPr/>
        </p:nvSpPr>
        <p:spPr>
          <a:xfrm>
            <a:off x="3096051" y="7650133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Font 36 for lists and other text</a:t>
            </a:r>
          </a:p>
        </p:txBody>
      </p:sp>
    </p:spTree>
    <p:extLst>
      <p:ext uri="{BB962C8B-B14F-4D97-AF65-F5344CB8AC3E}">
        <p14:creationId xmlns:p14="http://schemas.microsoft.com/office/powerpoint/2010/main" val="246402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Tyrel Simulation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2972594" y="5487194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Font 48 for headlines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679D-F585-40A7-8FE6-53BD088F7FC9}"/>
              </a:ext>
            </a:extLst>
          </p:cNvPr>
          <p:cNvSpPr txBox="1"/>
          <p:nvPr/>
        </p:nvSpPr>
        <p:spPr>
          <a:xfrm>
            <a:off x="3096051" y="7650133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Font 36 for lists and other text</a:t>
            </a:r>
          </a:p>
        </p:txBody>
      </p:sp>
    </p:spTree>
    <p:extLst>
      <p:ext uri="{BB962C8B-B14F-4D97-AF65-F5344CB8AC3E}">
        <p14:creationId xmlns:p14="http://schemas.microsoft.com/office/powerpoint/2010/main" val="268167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1752A-A767-41DC-8FEB-58130240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6861740" cy="1218282"/>
          </a:xfrm>
        </p:spPr>
        <p:txBody>
          <a:bodyPr/>
          <a:lstStyle/>
          <a:p>
            <a:r>
              <a:rPr lang="en-US" dirty="0"/>
              <a:t>Encryption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BE7AB2-737E-486A-92BB-1F525EA09E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94" y="4484432"/>
            <a:ext cx="18821400" cy="8656537"/>
          </a:xfrm>
        </p:spPr>
        <p:txBody>
          <a:bodyPr/>
          <a:lstStyle/>
          <a:p>
            <a:r>
              <a:rPr lang="en-US" sz="3600" dirty="0"/>
              <a:t>A class was created to send and receive crypted data throughout our network. This class implements private key cryptography.</a:t>
            </a:r>
          </a:p>
          <a:p>
            <a:pPr marL="4228639" lvl="3">
              <a:buFont typeface="Arial" panose="020B0604020202020204" pitchFamily="34" charset="0"/>
              <a:buChar char="•"/>
            </a:pPr>
            <a:r>
              <a:rPr lang="en-US" sz="3600" dirty="0"/>
              <a:t>Two private keys and a predetermined pattern are used to encrypt and decrypt data</a:t>
            </a:r>
          </a:p>
          <a:p>
            <a:pPr marL="3657139" lvl="3" indent="0">
              <a:buNone/>
            </a:pPr>
            <a:r>
              <a:rPr lang="en-US" sz="3600" dirty="0"/>
              <a:t> 	</a:t>
            </a:r>
          </a:p>
          <a:p>
            <a:pPr marL="4228639" lvl="3">
              <a:buFont typeface="Arial" panose="020B0604020202020204" pitchFamily="34" charset="0"/>
              <a:buChar char="•"/>
            </a:pPr>
            <a:r>
              <a:rPr lang="en-US" sz="3600" dirty="0"/>
              <a:t>Encryption/Decryption method</a:t>
            </a:r>
          </a:p>
          <a:p>
            <a:pPr marL="3657139" lvl="3" indent="0">
              <a:buNone/>
            </a:pPr>
            <a:endParaRPr lang="en-US" sz="3600" dirty="0"/>
          </a:p>
          <a:p>
            <a:pPr marL="4228639" lvl="3">
              <a:buFont typeface="Arial" panose="020B0604020202020204" pitchFamily="34" charset="0"/>
              <a:buChar char="•"/>
            </a:pPr>
            <a:r>
              <a:rPr lang="en-US" sz="3600" dirty="0"/>
              <a:t>Methods to access or print the original and crypted data		</a:t>
            </a:r>
            <a:endParaRPr lang="en-US" dirty="0"/>
          </a:p>
          <a:p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713446-6ED8-4B19-9D74-1351081C6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6194" y="2896394"/>
            <a:ext cx="3883489" cy="10546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FAA0DC-79F7-4F75-B965-EEA3E0D88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994" y="6934994"/>
            <a:ext cx="2194750" cy="531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BB8CFE-A9D1-45C9-8F12-1BB67C294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994" y="8916194"/>
            <a:ext cx="2194750" cy="560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C9B390-5E1A-44F5-BD92-A22CE46D5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794" y="10897394"/>
            <a:ext cx="2194750" cy="5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1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A426-0E46-493E-B73C-0EB8702EE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794" y="1926074"/>
            <a:ext cx="8077200" cy="1218282"/>
          </a:xfrm>
        </p:spPr>
        <p:txBody>
          <a:bodyPr/>
          <a:lstStyle/>
          <a:p>
            <a:r>
              <a:rPr lang="en-US" dirty="0"/>
              <a:t>Encryption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1709E-3940-4FBB-92B5-F1DB28F419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2394" y="3077582"/>
            <a:ext cx="4191000" cy="830997"/>
          </a:xfrm>
        </p:spPr>
        <p:txBody>
          <a:bodyPr/>
          <a:lstStyle/>
          <a:p>
            <a:r>
              <a:rPr lang="en-US" dirty="0"/>
              <a:t>(Example)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5F98704-078E-438D-8D70-600E3F1D2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5194" y="5334793"/>
            <a:ext cx="9753600" cy="82512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309400-9988-421C-B7E3-EE59EDC43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594" y="5410994"/>
            <a:ext cx="9601200" cy="81750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1C4AA3-DE9E-4DFE-9CD6-2B039FD9EC5E}"/>
              </a:ext>
            </a:extLst>
          </p:cNvPr>
          <p:cNvSpPr txBox="1"/>
          <p:nvPr/>
        </p:nvSpPr>
        <p:spPr>
          <a:xfrm>
            <a:off x="5487194" y="4409384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3578DD-15EA-47BF-A756-9C9CF7297116}"/>
              </a:ext>
            </a:extLst>
          </p:cNvPr>
          <p:cNvSpPr txBox="1"/>
          <p:nvPr/>
        </p:nvSpPr>
        <p:spPr>
          <a:xfrm>
            <a:off x="15850394" y="4398621"/>
            <a:ext cx="3886200" cy="83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555FF6-4C08-415E-8D0E-3BC1EF1A00C0}"/>
              </a:ext>
            </a:extLst>
          </p:cNvPr>
          <p:cNvSpPr/>
          <p:nvPr/>
        </p:nvSpPr>
        <p:spPr>
          <a:xfrm>
            <a:off x="2563813" y="7163594"/>
            <a:ext cx="4523581" cy="685800"/>
          </a:xfrm>
          <a:prstGeom prst="rect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2D9BCF-784C-40A4-B2F3-CDAB520A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5194" y="7163594"/>
            <a:ext cx="5638800" cy="1066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BBB074F-99E5-4470-8F6E-DB1B44B34DFA}"/>
              </a:ext>
            </a:extLst>
          </p:cNvPr>
          <p:cNvSpPr/>
          <p:nvPr/>
        </p:nvSpPr>
        <p:spPr>
          <a:xfrm>
            <a:off x="2591594" y="8725989"/>
            <a:ext cx="5638800" cy="730806"/>
          </a:xfrm>
          <a:prstGeom prst="rect">
            <a:avLst/>
          </a:prstGeom>
          <a:solidFill>
            <a:srgbClr val="00B0F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13A8CC-03EB-477E-AF38-4AC6F54CB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1228" y="8458994"/>
            <a:ext cx="6841966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0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8E773-7307-44F4-A061-F23DB9D3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A59BBB-9DF6-42FB-B0E3-11C8900FC6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5194" y="3963194"/>
            <a:ext cx="8610600" cy="9006825"/>
          </a:xfrm>
        </p:spPr>
        <p:txBody>
          <a:bodyPr/>
          <a:lstStyle/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Highlights the major components and the team’s lessons that were learned during the entire process</a:t>
            </a:r>
          </a:p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Provides more detail and additional documentation about our project</a:t>
            </a:r>
          </a:p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http://mindworks.shoutwiki.com/wiki/Park-It-CdA:_Garage_Sensor_System_over_a_Mesh_Network</a:t>
            </a:r>
            <a:endParaRPr lang="en-US" dirty="0"/>
          </a:p>
          <a:p>
            <a:pPr>
              <a:buClr>
                <a:schemeClr val="accent3"/>
              </a:buClr>
            </a:pPr>
            <a:endParaRPr lang="en-US" dirty="0"/>
          </a:p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63B32-8B51-4722-A0A0-2865D4596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195" y="2972594"/>
            <a:ext cx="1447800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318989" y="1550390"/>
            <a:ext cx="21032788" cy="1218282"/>
          </a:xfrm>
        </p:spPr>
        <p:txBody>
          <a:bodyPr/>
          <a:lstStyle/>
          <a:p>
            <a:r>
              <a:rPr lang="en-US" dirty="0"/>
              <a:t>Value proposition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5563394" y="5279308"/>
            <a:ext cx="15986025" cy="1307409"/>
          </a:xfrm>
        </p:spPr>
        <p:txBody>
          <a:bodyPr/>
          <a:lstStyle/>
          <a:p>
            <a:r>
              <a:rPr lang="en-US" sz="4000" dirty="0"/>
              <a:t>Too much time and effort are being spent by those looking for a place to park in one or more garages in downtown Coeur d’ Alene.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8202D02-135B-4E82-A786-4A8D808FB7B8}"/>
              </a:ext>
            </a:extLst>
          </p:cNvPr>
          <p:cNvSpPr txBox="1">
            <a:spLocks/>
          </p:cNvSpPr>
          <p:nvPr/>
        </p:nvSpPr>
        <p:spPr>
          <a:xfrm>
            <a:off x="1318989" y="7875834"/>
            <a:ext cx="15554325" cy="83099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24384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None/>
              <a:defRPr sz="5400" b="1" i="0" kern="1200" cap="all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solution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BBF2F54-8292-44CF-AA94-E494AFE7B5BC}"/>
              </a:ext>
            </a:extLst>
          </p:cNvPr>
          <p:cNvSpPr txBox="1">
            <a:spLocks/>
          </p:cNvSpPr>
          <p:nvPr/>
        </p:nvSpPr>
        <p:spPr>
          <a:xfrm>
            <a:off x="5563394" y="9097353"/>
            <a:ext cx="15986025" cy="63953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A parking indication system 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0842A6E-5D21-4D21-9E82-2B4F45F2DB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34994" y="10363994"/>
            <a:ext cx="12877800" cy="2640082"/>
          </a:xfrm>
        </p:spPr>
        <p:txBody>
          <a:bodyPr/>
          <a:lstStyle/>
          <a:p>
            <a:r>
              <a:rPr lang="en-US" sz="4400" dirty="0"/>
              <a:t>Vehicle sensing over stalls</a:t>
            </a:r>
          </a:p>
          <a:p>
            <a:r>
              <a:rPr lang="en-US" sz="4400" dirty="0"/>
              <a:t>LED indication to commuters</a:t>
            </a:r>
          </a:p>
          <a:p>
            <a:r>
              <a:rPr lang="en-US" sz="4400" dirty="0"/>
              <a:t>Mesh networking via detection/indication units</a:t>
            </a:r>
          </a:p>
        </p:txBody>
      </p:sp>
    </p:spTree>
    <p:extLst>
      <p:ext uri="{BB962C8B-B14F-4D97-AF65-F5344CB8AC3E}">
        <p14:creationId xmlns:p14="http://schemas.microsoft.com/office/powerpoint/2010/main" val="13732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1448494"/>
            <a:ext cx="21032788" cy="1218282"/>
          </a:xfrm>
        </p:spPr>
        <p:txBody>
          <a:bodyPr/>
          <a:lstStyle/>
          <a:p>
            <a:r>
              <a:rPr lang="en-US" dirty="0"/>
              <a:t>Objective and deliverables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53794" y="5944394"/>
            <a:ext cx="17371448" cy="4039567"/>
          </a:xfrm>
        </p:spPr>
        <p:txBody>
          <a:bodyPr/>
          <a:lstStyle/>
          <a:p>
            <a:r>
              <a:rPr lang="en-US" sz="4800" dirty="0"/>
              <a:t>Outfit the parking garage in downtown CDA with 5 prototype units</a:t>
            </a:r>
          </a:p>
          <a:p>
            <a:r>
              <a:rPr lang="en-US" sz="4800" dirty="0"/>
              <a:t>Build a mesh network for units to relay stall status to a gateway at the Innovation Den</a:t>
            </a:r>
          </a:p>
          <a:p>
            <a:r>
              <a:rPr lang="en-US" sz="4800" dirty="0"/>
              <a:t>Build a simulation to show what a full-garage deployment would look like</a:t>
            </a:r>
          </a:p>
        </p:txBody>
      </p:sp>
    </p:spTree>
    <p:extLst>
      <p:ext uri="{BB962C8B-B14F-4D97-AF65-F5344CB8AC3E}">
        <p14:creationId xmlns:p14="http://schemas.microsoft.com/office/powerpoint/2010/main" val="257693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9" name="Table 7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218519"/>
              </p:ext>
            </p:extLst>
          </p:nvPr>
        </p:nvGraphicFramePr>
        <p:xfrm>
          <a:off x="1021193" y="2515394"/>
          <a:ext cx="10737456" cy="10563278"/>
        </p:xfrm>
        <a:graphic>
          <a:graphicData uri="http://schemas.openxmlformats.org/drawingml/2006/table">
            <a:tbl>
              <a:tblPr firstRow="1" bandRow="1" bandCol="1">
                <a:tableStyleId>{17292A2E-F333-43FB-9621-5CBBE7FDCDCB}</a:tableStyleId>
              </a:tblPr>
              <a:tblGrid>
                <a:gridCol w="3579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9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4609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   The units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The mesh network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The simulation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Enclosure no larger than 4” X 4” X 4”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Units relay messages to gateway at the den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representation of a full garage deployment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0719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Sensors to detect presence of vehicles in stall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Data maintains integrity and authentication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Real time updates of stall status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Must last at least a year via battery power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Units are provisioned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Populated with accurate test data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LED to indicate stall status to commuters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Units are synchronized and can communicate with each other for message routing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Expandable for future projects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46724"/>
                  </a:ext>
                </a:extLst>
              </a:tr>
            </a:tbl>
          </a:graphicData>
        </a:graphic>
      </p:graphicFrame>
      <p:sp>
        <p:nvSpPr>
          <p:cNvPr id="780" name="Title 779"/>
          <p:cNvSpPr>
            <a:spLocks noGrp="1"/>
          </p:cNvSpPr>
          <p:nvPr>
            <p:ph type="title"/>
          </p:nvPr>
        </p:nvSpPr>
        <p:spPr>
          <a:xfrm>
            <a:off x="1837801" y="1196517"/>
            <a:ext cx="9531640" cy="1126077"/>
          </a:xfrm>
        </p:spPr>
        <p:txBody>
          <a:bodyPr/>
          <a:lstStyle/>
          <a:p>
            <a:r>
              <a:rPr lang="en-US" sz="7200" dirty="0"/>
              <a:t>Hard requirements</a:t>
            </a:r>
          </a:p>
        </p:txBody>
      </p:sp>
      <p:graphicFrame>
        <p:nvGraphicFramePr>
          <p:cNvPr id="783" name="Table 7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881167"/>
              </p:ext>
            </p:extLst>
          </p:nvPr>
        </p:nvGraphicFramePr>
        <p:xfrm>
          <a:off x="12192794" y="2515394"/>
          <a:ext cx="11171601" cy="1056327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723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3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3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5106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    The units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The mesh network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The simulation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Redundancies of sensors for better accuracy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Units can choose a master and slave dynamically to save on battery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Graphical representation of system 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Solar panels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Encryption of data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Companion app for phone/tablet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Security camera-like appearance for theft/tamper prevention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Data collection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5162933" y="9414933"/>
            <a:ext cx="190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/>
          </a:p>
        </p:txBody>
      </p:sp>
      <p:sp>
        <p:nvSpPr>
          <p:cNvPr id="10" name="Title 779">
            <a:extLst>
              <a:ext uri="{FF2B5EF4-FFF2-40B4-BE49-F238E27FC236}">
                <a16:creationId xmlns:a16="http://schemas.microsoft.com/office/drawing/2014/main" id="{82299B99-5C45-47AE-B513-4069E1A91C9B}"/>
              </a:ext>
            </a:extLst>
          </p:cNvPr>
          <p:cNvSpPr txBox="1">
            <a:spLocks/>
          </p:cNvSpPr>
          <p:nvPr/>
        </p:nvSpPr>
        <p:spPr>
          <a:xfrm>
            <a:off x="12623566" y="1196516"/>
            <a:ext cx="10310055" cy="112607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2438462" rtl="0" eaLnBrk="1" latinLnBrk="0" hangingPunct="1">
              <a:lnSpc>
                <a:spcPts val="9500"/>
              </a:lnSpc>
              <a:spcBef>
                <a:spcPct val="0"/>
              </a:spcBef>
              <a:buNone/>
              <a:defRPr sz="9000" b="1" i="0" kern="1200" cap="all" baseline="0">
                <a:solidFill>
                  <a:schemeClr val="tx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sz="7200" dirty="0"/>
              <a:t>soft requirements</a:t>
            </a:r>
          </a:p>
        </p:txBody>
      </p:sp>
    </p:spTree>
    <p:extLst>
      <p:ext uri="{BB962C8B-B14F-4D97-AF65-F5344CB8AC3E}">
        <p14:creationId xmlns:p14="http://schemas.microsoft.com/office/powerpoint/2010/main" val="311484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71" y="683397"/>
            <a:ext cx="21032788" cy="121828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4471" y="2101439"/>
            <a:ext cx="9273605" cy="830997"/>
          </a:xfrm>
        </p:spPr>
        <p:txBody>
          <a:bodyPr/>
          <a:lstStyle/>
          <a:p>
            <a:r>
              <a:rPr lang="en-US" dirty="0"/>
              <a:t>Team members and roles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3794" y="5682188"/>
            <a:ext cx="5082605" cy="1679947"/>
          </a:xfrm>
        </p:spPr>
        <p:txBody>
          <a:bodyPr/>
          <a:lstStyle/>
          <a:p>
            <a:r>
              <a:rPr lang="en-US" sz="4800" dirty="0"/>
              <a:t>Team leader</a:t>
            </a:r>
          </a:p>
          <a:p>
            <a:r>
              <a:rPr lang="en-US" sz="4800" dirty="0"/>
              <a:t>Mesh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01E18-49FD-497D-809C-A81B682F92F5}"/>
              </a:ext>
            </a:extLst>
          </p:cNvPr>
          <p:cNvSpPr txBox="1"/>
          <p:nvPr/>
        </p:nvSpPr>
        <p:spPr>
          <a:xfrm>
            <a:off x="2760910" y="4496594"/>
            <a:ext cx="391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Nikolai Tiong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3C5A5-CB53-43A9-8682-B32C8DF84CFF}"/>
              </a:ext>
            </a:extLst>
          </p:cNvPr>
          <p:cNvSpPr txBox="1"/>
          <p:nvPr/>
        </p:nvSpPr>
        <p:spPr>
          <a:xfrm>
            <a:off x="2760116" y="8649524"/>
            <a:ext cx="4326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Zane Goodrick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3C87410-C1C6-48C9-A0FE-5019AD897107}"/>
              </a:ext>
            </a:extLst>
          </p:cNvPr>
          <p:cNvSpPr txBox="1">
            <a:spLocks/>
          </p:cNvSpPr>
          <p:nvPr/>
        </p:nvSpPr>
        <p:spPr>
          <a:xfrm>
            <a:off x="2970164" y="10141946"/>
            <a:ext cx="5491753" cy="1679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Unit Design</a:t>
            </a:r>
          </a:p>
          <a:p>
            <a:r>
              <a:rPr lang="en-US" sz="4800" dirty="0"/>
              <a:t>Sensor Prototyping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A1B1F-F0B2-460E-A36E-522CCC4BDFFA}"/>
              </a:ext>
            </a:extLst>
          </p:cNvPr>
          <p:cNvSpPr txBox="1"/>
          <p:nvPr/>
        </p:nvSpPr>
        <p:spPr>
          <a:xfrm>
            <a:off x="14935994" y="4496594"/>
            <a:ext cx="3599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Tyrel Parker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4E624AF-47EE-4253-AC87-D5415D180694}"/>
              </a:ext>
            </a:extLst>
          </p:cNvPr>
          <p:cNvSpPr txBox="1">
            <a:spLocks/>
          </p:cNvSpPr>
          <p:nvPr/>
        </p:nvSpPr>
        <p:spPr>
          <a:xfrm>
            <a:off x="14938917" y="5682188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Simulation</a:t>
            </a:r>
          </a:p>
          <a:p>
            <a:r>
              <a:rPr lang="en-US" sz="4800" dirty="0"/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A29DE-652B-4FFB-803D-5FF204A563C1}"/>
              </a:ext>
            </a:extLst>
          </p:cNvPr>
          <p:cNvSpPr txBox="1"/>
          <p:nvPr/>
        </p:nvSpPr>
        <p:spPr>
          <a:xfrm>
            <a:off x="14935994" y="8649524"/>
            <a:ext cx="3311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Joel </a:t>
            </a:r>
            <a:r>
              <a:rPr lang="en-US" sz="5400" b="1" dirty="0" err="1"/>
              <a:t>Berain</a:t>
            </a:r>
            <a:endParaRPr lang="en-US" sz="5400" b="1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FF0F832-BF9B-4C94-AD72-E9727B34BD60}"/>
              </a:ext>
            </a:extLst>
          </p:cNvPr>
          <p:cNvSpPr txBox="1">
            <a:spLocks/>
          </p:cNvSpPr>
          <p:nvPr/>
        </p:nvSpPr>
        <p:spPr>
          <a:xfrm>
            <a:off x="14938917" y="9773056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Encryption</a:t>
            </a:r>
          </a:p>
          <a:p>
            <a:r>
              <a:rPr lang="en-US" sz="4800" dirty="0"/>
              <a:t>Wiki Site</a:t>
            </a:r>
          </a:p>
        </p:txBody>
      </p:sp>
    </p:spTree>
    <p:extLst>
      <p:ext uri="{BB962C8B-B14F-4D97-AF65-F5344CB8AC3E}">
        <p14:creationId xmlns:p14="http://schemas.microsoft.com/office/powerpoint/2010/main" val="144207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779"/>
          <p:cNvSpPr>
            <a:spLocks noGrp="1"/>
          </p:cNvSpPr>
          <p:nvPr>
            <p:ph type="title"/>
          </p:nvPr>
        </p:nvSpPr>
        <p:spPr>
          <a:xfrm>
            <a:off x="1292455" y="762794"/>
            <a:ext cx="21032788" cy="1218282"/>
          </a:xfrm>
        </p:spPr>
        <p:txBody>
          <a:bodyPr/>
          <a:lstStyle/>
          <a:p>
            <a:r>
              <a:rPr lang="en-US" dirty="0"/>
              <a:t>deliverables</a:t>
            </a:r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1564773191"/>
              </p:ext>
            </p:extLst>
          </p:nvPr>
        </p:nvGraphicFramePr>
        <p:xfrm>
          <a:off x="1292455" y="3201194"/>
          <a:ext cx="20198080" cy="9449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8970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2D17F-0C1E-4155-A142-9A116167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F9530-36F6-4498-BB20-378502BF1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8989" y="3906466"/>
            <a:ext cx="12093005" cy="830997"/>
          </a:xfrm>
        </p:spPr>
        <p:txBody>
          <a:bodyPr/>
          <a:lstStyle/>
          <a:p>
            <a:r>
              <a:rPr lang="en-US" dirty="0"/>
              <a:t>Selecting hardware and software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0E836C-03E6-4F3D-8A2C-436E90A5B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40456" y="5532329"/>
            <a:ext cx="4114800" cy="639534"/>
          </a:xfrm>
        </p:spPr>
        <p:txBody>
          <a:bodyPr/>
          <a:lstStyle/>
          <a:p>
            <a:r>
              <a:rPr lang="en-US" sz="4400" b="1" dirty="0"/>
              <a:t>Board qualities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7EA5B0-4847-4632-8D6C-1EF168FF78F1}"/>
              </a:ext>
            </a:extLst>
          </p:cNvPr>
          <p:cNvSpPr txBox="1"/>
          <p:nvPr/>
        </p:nvSpPr>
        <p:spPr>
          <a:xfrm>
            <a:off x="9297194" y="6643563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Low current usage for active and idle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5C7C5-700D-4FBE-91B5-D0C305804234}"/>
              </a:ext>
            </a:extLst>
          </p:cNvPr>
          <p:cNvSpPr txBox="1"/>
          <p:nvPr/>
        </p:nvSpPr>
        <p:spPr>
          <a:xfrm>
            <a:off x="1540456" y="7514658"/>
            <a:ext cx="57755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Enough memory to handle Radiohead library and sensor libraries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4B08C-8C2A-4BF3-BA73-F84CEB4D6A57}"/>
              </a:ext>
            </a:extLst>
          </p:cNvPr>
          <p:cNvSpPr txBox="1"/>
          <p:nvPr/>
        </p:nvSpPr>
        <p:spPr>
          <a:xfrm>
            <a:off x="1540456" y="9601683"/>
            <a:ext cx="624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- 3v3 Power supply to save battery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F96BA1F-9B4F-47E5-857D-D3318FE0E16B}"/>
              </a:ext>
            </a:extLst>
          </p:cNvPr>
          <p:cNvSpPr txBox="1">
            <a:spLocks/>
          </p:cNvSpPr>
          <p:nvPr/>
        </p:nvSpPr>
        <p:spPr>
          <a:xfrm>
            <a:off x="9297194" y="5532329"/>
            <a:ext cx="4572000" cy="639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/>
              <a:t>Sensors and LEDs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0ADF9-675C-4575-8E49-6B222CD7F71D}"/>
              </a:ext>
            </a:extLst>
          </p:cNvPr>
          <p:cNvSpPr txBox="1"/>
          <p:nvPr/>
        </p:nvSpPr>
        <p:spPr>
          <a:xfrm>
            <a:off x="1677195" y="6688028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Deep sleep modes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0DF67F-5882-424F-913F-75602FDF57EA}"/>
              </a:ext>
            </a:extLst>
          </p:cNvPr>
          <p:cNvSpPr txBox="1"/>
          <p:nvPr/>
        </p:nvSpPr>
        <p:spPr>
          <a:xfrm>
            <a:off x="9268251" y="8315592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Accuracy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E858C6-36D3-4D1B-8DF1-32B1C35969AA}"/>
              </a:ext>
            </a:extLst>
          </p:cNvPr>
          <p:cNvSpPr txBox="1"/>
          <p:nvPr/>
        </p:nvSpPr>
        <p:spPr>
          <a:xfrm>
            <a:off x="9248600" y="9438259"/>
            <a:ext cx="5230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Can interrupt processor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EF4DC9C-31CF-4D2B-B696-7AAE654F6A07}"/>
              </a:ext>
            </a:extLst>
          </p:cNvPr>
          <p:cNvSpPr txBox="1">
            <a:spLocks/>
          </p:cNvSpPr>
          <p:nvPr/>
        </p:nvSpPr>
        <p:spPr>
          <a:xfrm>
            <a:off x="17053932" y="5532329"/>
            <a:ext cx="4114800" cy="63953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/>
              <a:t>Mediums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E66E37-F75D-455B-ABA7-E98624960E33}"/>
              </a:ext>
            </a:extLst>
          </p:cNvPr>
          <p:cNvSpPr txBox="1"/>
          <p:nvPr/>
        </p:nvSpPr>
        <p:spPr>
          <a:xfrm>
            <a:off x="9193751" y="10556290"/>
            <a:ext cx="5230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RGB LEDs for ease and enclosure space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C9206A-67BD-456E-86B0-76730A9C33FF}"/>
              </a:ext>
            </a:extLst>
          </p:cNvPr>
          <p:cNvSpPr txBox="1"/>
          <p:nvPr/>
        </p:nvSpPr>
        <p:spPr>
          <a:xfrm>
            <a:off x="16884532" y="6643562"/>
            <a:ext cx="5138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Low power, high range communication protocol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B6D3E2-18B0-4F06-8E6E-756D036D9B57}"/>
              </a:ext>
            </a:extLst>
          </p:cNvPr>
          <p:cNvSpPr txBox="1"/>
          <p:nvPr/>
        </p:nvSpPr>
        <p:spPr>
          <a:xfrm>
            <a:off x="16884531" y="8838094"/>
            <a:ext cx="5138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Lightweight simulation software</a:t>
            </a:r>
          </a:p>
        </p:txBody>
      </p:sp>
    </p:spTree>
    <p:extLst>
      <p:ext uri="{BB962C8B-B14F-4D97-AF65-F5344CB8AC3E}">
        <p14:creationId xmlns:p14="http://schemas.microsoft.com/office/powerpoint/2010/main" val="341960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A11A-F3B8-4181-A15E-C684A1AA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1532452"/>
            <a:ext cx="21032788" cy="1218282"/>
          </a:xfrm>
        </p:spPr>
        <p:txBody>
          <a:bodyPr/>
          <a:lstStyle/>
          <a:p>
            <a:r>
              <a:rPr lang="en-US" dirty="0"/>
              <a:t>Components and mediums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25448-2B1D-4FA3-8AE5-26F358B43B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2674" y="2910337"/>
            <a:ext cx="15554325" cy="830997"/>
          </a:xfrm>
        </p:spPr>
        <p:txBody>
          <a:bodyPr/>
          <a:lstStyle/>
          <a:p>
            <a:r>
              <a:rPr lang="en-US" dirty="0"/>
              <a:t>The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F3315-7C31-4EB4-959F-5A9D25514871}"/>
              </a:ext>
            </a:extLst>
          </p:cNvPr>
          <p:cNvSpPr txBox="1"/>
          <p:nvPr/>
        </p:nvSpPr>
        <p:spPr>
          <a:xfrm>
            <a:off x="1292454" y="4239555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A3DC3-4133-42B0-B714-F0965EB622CA}"/>
              </a:ext>
            </a:extLst>
          </p:cNvPr>
          <p:cNvSpPr txBox="1"/>
          <p:nvPr/>
        </p:nvSpPr>
        <p:spPr>
          <a:xfrm>
            <a:off x="6209224" y="4239553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Sensors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F82F4-7FD7-492B-9571-7081CA8C8C9C}"/>
              </a:ext>
            </a:extLst>
          </p:cNvPr>
          <p:cNvSpPr txBox="1"/>
          <p:nvPr/>
        </p:nvSpPr>
        <p:spPr>
          <a:xfrm>
            <a:off x="14374299" y="4235004"/>
            <a:ext cx="510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Components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29854-3A3F-490B-B6BC-5401603B5300}"/>
              </a:ext>
            </a:extLst>
          </p:cNvPr>
          <p:cNvSpPr txBox="1"/>
          <p:nvPr/>
        </p:nvSpPr>
        <p:spPr>
          <a:xfrm>
            <a:off x="1318989" y="6061152"/>
            <a:ext cx="34824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Adafruit Feather M0 </a:t>
            </a:r>
            <a:r>
              <a:rPr lang="en-US" sz="3200" dirty="0" err="1"/>
              <a:t>LoRa</a:t>
            </a:r>
            <a:endParaRPr lang="en-US" sz="3200" dirty="0"/>
          </a:p>
        </p:txBody>
      </p:sp>
      <p:pic>
        <p:nvPicPr>
          <p:cNvPr id="11" name="Picture 10" descr="A circuit board&#10;&#10;Description automatically generated">
            <a:extLst>
              <a:ext uri="{FF2B5EF4-FFF2-40B4-BE49-F238E27FC236}">
                <a16:creationId xmlns:a16="http://schemas.microsoft.com/office/drawing/2014/main" id="{07084AAD-61E7-4A8D-88B6-DDBC27980F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" y="8086001"/>
            <a:ext cx="3522576" cy="2643748"/>
          </a:xfrm>
          <a:prstGeom prst="rect">
            <a:avLst/>
          </a:prstGeom>
        </p:spPr>
      </p:pic>
      <p:pic>
        <p:nvPicPr>
          <p:cNvPr id="13" name="Picture 12" descr="A close up of a device&#10;&#10;Description automatically generated">
            <a:extLst>
              <a:ext uri="{FF2B5EF4-FFF2-40B4-BE49-F238E27FC236}">
                <a16:creationId xmlns:a16="http://schemas.microsoft.com/office/drawing/2014/main" id="{9657351D-C093-4B66-BEF1-0BF14A210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027" y="10287794"/>
            <a:ext cx="3524997" cy="2643748"/>
          </a:xfrm>
          <a:prstGeom prst="rect">
            <a:avLst/>
          </a:prstGeom>
        </p:spPr>
      </p:pic>
      <p:pic>
        <p:nvPicPr>
          <p:cNvPr id="15" name="Picture 14" descr="A close up of electronics&#10;&#10;Description automatically generated">
            <a:extLst>
              <a:ext uri="{FF2B5EF4-FFF2-40B4-BE49-F238E27FC236}">
                <a16:creationId xmlns:a16="http://schemas.microsoft.com/office/drawing/2014/main" id="{BEFD2B25-B5DB-4111-8CE7-4E72ECD3F2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10" y="6173957"/>
            <a:ext cx="3010430" cy="3010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D2EDF6-EA41-4F97-A8A8-06AC0E3B0A4D}"/>
              </a:ext>
            </a:extLst>
          </p:cNvPr>
          <p:cNvSpPr txBox="1"/>
          <p:nvPr/>
        </p:nvSpPr>
        <p:spPr>
          <a:xfrm>
            <a:off x="13668578" y="6218401"/>
            <a:ext cx="1973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RGB LED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7EB58D-AC28-4ED6-9777-9F3A624E1906}"/>
              </a:ext>
            </a:extLst>
          </p:cNvPr>
          <p:cNvSpPr txBox="1"/>
          <p:nvPr/>
        </p:nvSpPr>
        <p:spPr>
          <a:xfrm>
            <a:off x="6037027" y="9631363"/>
            <a:ext cx="3793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AM312 PIR Sensor</a:t>
            </a:r>
          </a:p>
        </p:txBody>
      </p:sp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D33B971-DC81-423B-9FC4-9AB9F26DBA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612" y="6868970"/>
            <a:ext cx="2624341" cy="1750021"/>
          </a:xfrm>
          <a:prstGeom prst="rect">
            <a:avLst/>
          </a:prstGeom>
        </p:spPr>
      </p:pic>
      <p:pic>
        <p:nvPicPr>
          <p:cNvPr id="21" name="Picture 20" descr="A circuit board&#10;&#10;Description automatically generated">
            <a:extLst>
              <a:ext uri="{FF2B5EF4-FFF2-40B4-BE49-F238E27FC236}">
                <a16:creationId xmlns:a16="http://schemas.microsoft.com/office/drawing/2014/main" id="{ED36C5B2-1577-4784-9A5A-5679FB9D90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3463" y="6665510"/>
            <a:ext cx="2156940" cy="2156940"/>
          </a:xfrm>
          <a:prstGeom prst="rect">
            <a:avLst/>
          </a:prstGeom>
        </p:spPr>
      </p:pic>
      <p:pic>
        <p:nvPicPr>
          <p:cNvPr id="23" name="Picture 22" descr="A close up of a device&#10;&#10;Description automatically generated">
            <a:extLst>
              <a:ext uri="{FF2B5EF4-FFF2-40B4-BE49-F238E27FC236}">
                <a16:creationId xmlns:a16="http://schemas.microsoft.com/office/drawing/2014/main" id="{A71F4394-5725-479B-9DDD-C31DD24D13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1" t="25352" r="6608" b="18446"/>
          <a:stretch/>
        </p:blipFill>
        <p:spPr>
          <a:xfrm>
            <a:off x="20437178" y="10277694"/>
            <a:ext cx="3524997" cy="2712669"/>
          </a:xfrm>
          <a:prstGeom prst="rect">
            <a:avLst/>
          </a:prstGeom>
        </p:spPr>
      </p:pic>
      <p:pic>
        <p:nvPicPr>
          <p:cNvPr id="25" name="Picture 24" descr="A circuit board&#10;&#10;Description automatically generated">
            <a:extLst>
              <a:ext uri="{FF2B5EF4-FFF2-40B4-BE49-F238E27FC236}">
                <a16:creationId xmlns:a16="http://schemas.microsoft.com/office/drawing/2014/main" id="{B3D71A3C-DCA2-49DC-8D74-671256DF27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7852" y="10390067"/>
            <a:ext cx="2826717" cy="2826717"/>
          </a:xfrm>
          <a:prstGeom prst="rect">
            <a:avLst/>
          </a:prstGeom>
        </p:spPr>
      </p:pic>
      <p:pic>
        <p:nvPicPr>
          <p:cNvPr id="27" name="Picture 26" descr="A close up of a device&#10;&#10;Description automatically generated">
            <a:extLst>
              <a:ext uri="{FF2B5EF4-FFF2-40B4-BE49-F238E27FC236}">
                <a16:creationId xmlns:a16="http://schemas.microsoft.com/office/drawing/2014/main" id="{ED43B50D-3F0B-45D3-AA17-ECBD9D53992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794" y="10307173"/>
            <a:ext cx="2643748" cy="2643748"/>
          </a:xfrm>
          <a:prstGeom prst="rect">
            <a:avLst/>
          </a:prstGeom>
        </p:spPr>
      </p:pic>
      <p:pic>
        <p:nvPicPr>
          <p:cNvPr id="29" name="Picture 28" descr="A picture containing toy, table, room, photo&#10;&#10;Description automatically generated">
            <a:extLst>
              <a:ext uri="{FF2B5EF4-FFF2-40B4-BE49-F238E27FC236}">
                <a16:creationId xmlns:a16="http://schemas.microsoft.com/office/drawing/2014/main" id="{96C5DF60-8764-45F2-87DE-619C5DEB21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0484" y="6665510"/>
            <a:ext cx="2624341" cy="262434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0E190D6-F578-4286-8E95-6A1F0DBC6C75}"/>
              </a:ext>
            </a:extLst>
          </p:cNvPr>
          <p:cNvSpPr txBox="1"/>
          <p:nvPr/>
        </p:nvSpPr>
        <p:spPr>
          <a:xfrm>
            <a:off x="5723546" y="5625193"/>
            <a:ext cx="462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HC-SR04 Ultrasonic Sensor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B29272-A039-4E65-9BCE-2F1AE98ECB65}"/>
              </a:ext>
            </a:extLst>
          </p:cNvPr>
          <p:cNvSpPr txBox="1"/>
          <p:nvPr/>
        </p:nvSpPr>
        <p:spPr>
          <a:xfrm>
            <a:off x="16366785" y="6044722"/>
            <a:ext cx="3821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Locking Power Switch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DAC095-302A-46CA-9C0A-031F15921D68}"/>
              </a:ext>
            </a:extLst>
          </p:cNvPr>
          <p:cNvSpPr txBox="1"/>
          <p:nvPr/>
        </p:nvSpPr>
        <p:spPr>
          <a:xfrm>
            <a:off x="20635731" y="6044721"/>
            <a:ext cx="2939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Real-Time Clock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0B2D34-6859-4437-B583-E68250AEECCC}"/>
              </a:ext>
            </a:extLst>
          </p:cNvPr>
          <p:cNvSpPr txBox="1"/>
          <p:nvPr/>
        </p:nvSpPr>
        <p:spPr>
          <a:xfrm>
            <a:off x="11619630" y="9637605"/>
            <a:ext cx="4079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2500mah </a:t>
            </a:r>
            <a:r>
              <a:rPr lang="en-US" sz="3200" dirty="0" err="1"/>
              <a:t>Lipo</a:t>
            </a:r>
            <a:r>
              <a:rPr lang="en-US" sz="3200" dirty="0"/>
              <a:t> Battery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ADA8E2-2B9F-4B97-989F-178383083E31}"/>
              </a:ext>
            </a:extLst>
          </p:cNvPr>
          <p:cNvSpPr txBox="1"/>
          <p:nvPr/>
        </p:nvSpPr>
        <p:spPr>
          <a:xfrm>
            <a:off x="20845465" y="9692918"/>
            <a:ext cx="4079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LoRa</a:t>
            </a:r>
            <a:r>
              <a:rPr lang="en-US" sz="3200" dirty="0"/>
              <a:t> Antenna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C2DA73-6EA9-4BBB-9E4A-523B19A67C8E}"/>
              </a:ext>
            </a:extLst>
          </p:cNvPr>
          <p:cNvSpPr txBox="1"/>
          <p:nvPr/>
        </p:nvSpPr>
        <p:spPr>
          <a:xfrm>
            <a:off x="16897704" y="9722398"/>
            <a:ext cx="2327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Lipo</a:t>
            </a:r>
            <a:r>
              <a:rPr lang="en-US" sz="3200" dirty="0"/>
              <a:t> Charger</a:t>
            </a:r>
          </a:p>
        </p:txBody>
      </p:sp>
    </p:spTree>
    <p:extLst>
      <p:ext uri="{BB962C8B-B14F-4D97-AF65-F5344CB8AC3E}">
        <p14:creationId xmlns:p14="http://schemas.microsoft.com/office/powerpoint/2010/main" val="274036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1480C-225F-4861-9CF3-7A4177F97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14938940" cy="1213123"/>
          </a:xfrm>
        </p:spPr>
        <p:txBody>
          <a:bodyPr/>
          <a:lstStyle/>
          <a:p>
            <a:r>
              <a:rPr lang="en-US" dirty="0"/>
              <a:t>Sensing vehicles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2F7F4-3193-40EF-B725-9088842EB4C5}"/>
              </a:ext>
            </a:extLst>
          </p:cNvPr>
          <p:cNvSpPr txBox="1"/>
          <p:nvPr/>
        </p:nvSpPr>
        <p:spPr>
          <a:xfrm>
            <a:off x="3582194" y="7765991"/>
            <a:ext cx="19965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ultrasonic sensor reads the distance to the ground 3 times to see if there is a blockage in the stall, outlying distances are thrown out in a 2 – to – 1 vote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4ED384-A51B-47C8-9F71-DA77B3B5F439}"/>
              </a:ext>
            </a:extLst>
          </p:cNvPr>
          <p:cNvSpPr txBox="1"/>
          <p:nvPr/>
        </p:nvSpPr>
        <p:spPr>
          <a:xfrm>
            <a:off x="1600994" y="5334794"/>
            <a:ext cx="1874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combination of sensors are used to detect the presence of a vehicle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28D38-5A60-4A43-933C-0D573EF959FC}"/>
              </a:ext>
            </a:extLst>
          </p:cNvPr>
          <p:cNvSpPr txBox="1"/>
          <p:nvPr/>
        </p:nvSpPr>
        <p:spPr>
          <a:xfrm>
            <a:off x="3581400" y="6688028"/>
            <a:ext cx="20955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PIR sensor wakes up the CPU via external interrupt when a heat signature (vehicle) is detected below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0A3C7-811B-4D64-84ED-0A1BC81F9708}"/>
              </a:ext>
            </a:extLst>
          </p:cNvPr>
          <p:cNvSpPr txBox="1"/>
          <p:nvPr/>
        </p:nvSpPr>
        <p:spPr>
          <a:xfrm>
            <a:off x="3589628" y="9397952"/>
            <a:ext cx="1874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processor changes the LED from green (vacant) to red (full)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4952AA-6BF7-4FAC-96F0-2E9CDFE2B2CD}"/>
              </a:ext>
            </a:extLst>
          </p:cNvPr>
          <p:cNvSpPr txBox="1"/>
          <p:nvPr/>
        </p:nvSpPr>
        <p:spPr>
          <a:xfrm>
            <a:off x="3612724" y="10475915"/>
            <a:ext cx="15926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Stall status is sent periodically to the gateway over </a:t>
            </a:r>
            <a:r>
              <a:rPr lang="en-US" sz="3600" dirty="0" err="1"/>
              <a:t>LoRa</a:t>
            </a:r>
            <a:r>
              <a:rPr lang="en-US" sz="3600" dirty="0"/>
              <a:t> transmission</a:t>
            </a:r>
          </a:p>
        </p:txBody>
      </p:sp>
    </p:spTree>
    <p:extLst>
      <p:ext uri="{BB962C8B-B14F-4D97-AF65-F5344CB8AC3E}">
        <p14:creationId xmlns:p14="http://schemas.microsoft.com/office/powerpoint/2010/main" val="18349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FA3072AD-38C3-F846-9927-20081180BD5E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64B7619D-7345-6B46-B270-3BC9D8CB65B4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94BD0035-2E0B-AD42-B2BB-71AD81E01E08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DF82AAFB-C3D8-E642-8365-C3CC4B19479B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764F12E9-E309-104F-A780-AD0CB564888A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ui-cda-template</Template>
  <TotalTime>2606</TotalTime>
  <Words>678</Words>
  <Application>Microsoft Office PowerPoint</Application>
  <PresentationFormat>Custom</PresentationFormat>
  <Paragraphs>127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Park – It - Cda</vt:lpstr>
      <vt:lpstr>Value proposition</vt:lpstr>
      <vt:lpstr>Objective and deliverables</vt:lpstr>
      <vt:lpstr>Hard requirements</vt:lpstr>
      <vt:lpstr>Park – it - cda</vt:lpstr>
      <vt:lpstr>deliverables</vt:lpstr>
      <vt:lpstr>planning</vt:lpstr>
      <vt:lpstr>Components and mediums</vt:lpstr>
      <vt:lpstr>Sensing vehicles</vt:lpstr>
      <vt:lpstr>The Enclosure</vt:lpstr>
      <vt:lpstr>Trials and lessons learned</vt:lpstr>
      <vt:lpstr>Nikolai mesh networking</vt:lpstr>
      <vt:lpstr>Tyrel Simulation</vt:lpstr>
      <vt:lpstr>Encryption</vt:lpstr>
      <vt:lpstr>Encryption</vt:lpstr>
      <vt:lpstr>Wiki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 – It - Cda</dc:title>
  <dc:creator>Zane Goodrick</dc:creator>
  <cp:lastModifiedBy>Joel Berain</cp:lastModifiedBy>
  <cp:revision>35</cp:revision>
  <dcterms:created xsi:type="dcterms:W3CDTF">2020-04-27T19:32:28Z</dcterms:created>
  <dcterms:modified xsi:type="dcterms:W3CDTF">2020-04-30T19:59:27Z</dcterms:modified>
</cp:coreProperties>
</file>